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d2efe8d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d2efe8d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d2efe8d8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d2efe8d8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d2efe8d8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d2efe8d8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d2efe8d8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d2efe8d8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d2efe8d8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d2efe8d8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d2efe8d8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d2efe8d8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d2efe8d8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d2efe8d8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d2efe8d8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fd2efe8d8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d2efe8d88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d2efe8d88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fd2efe8d88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fd2efe8d88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d2efe8d88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d2efe8d88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fd2efe8d8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fd2efe8d8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fd2efe8d88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fd2efe8d88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d2efe8d88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d2efe8d8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d2efe8d8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d2efe8d8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d2efe8d8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d2efe8d8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fd2efe8d8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fd2efe8d8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d2efe8d8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d2efe8d8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d2efe8d8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fd2efe8d8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d2efe8d8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fd2efe8d8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d2efe8d8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d2efe8d8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4500"/>
              <a:t>5 testing packages to make your package better!</a:t>
            </a:r>
            <a:endParaRPr sz="45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Pawel Rucki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{{codetools}}</a:t>
            </a:r>
            <a:endParaRPr/>
          </a:p>
        </p:txBody>
      </p:sp>
      <p:sp>
        <p:nvSpPr>
          <p:cNvPr id="125" name="Google Shape;125;p22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Code analysis tools for R.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Check usage of a closure(s):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checkUsage(fun)</a:t>
            </a:r>
            <a:br>
              <a:rPr lang="pl" sz="169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checkUsageEnv(env)</a:t>
            </a:r>
            <a:br>
              <a:rPr lang="pl" sz="169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checkUsagePackage(pack)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An example output: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my_custom_fun: local variable ‘x’ assigned but may not be used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sp>
        <p:nvSpPr>
          <p:cNvPr id="126" name="Google Shape;126;p22"/>
          <p:cNvSpPr txBox="1"/>
          <p:nvPr/>
        </p:nvSpPr>
        <p:spPr>
          <a:xfrm>
            <a:off x="919750" y="2371650"/>
            <a:ext cx="94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No hex :(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5875"/>
            <a:ext cx="4572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idx="4294967295" type="title"/>
          </p:nvPr>
        </p:nvSpPr>
        <p:spPr>
          <a:xfrm>
            <a:off x="311700" y="4418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dk2"/>
                </a:solidFill>
              </a:rPr>
              <a:t>(some random spiderman gif to bring your attention!)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jimhester/lintr</a:t>
            </a:r>
            <a:endParaRPr/>
          </a:p>
        </p:txBody>
      </p:sp>
      <p:sp>
        <p:nvSpPr>
          <p:cNvPr id="138" name="Google Shape;138;p24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Static code analysis for R.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22 default linters (</a:t>
            </a: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lintr::default_linters</a:t>
            </a:r>
            <a:r>
              <a:rPr lang="pl" sz="1695"/>
              <a:t>):</a:t>
            </a:r>
            <a:endParaRPr sz="1695"/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○"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commented_code_linter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○"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cyclocomp_linter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○"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namespace_linter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○"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object_length_linter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○"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object_usage_linter</a:t>
            </a:r>
            <a:endParaRPr sz="1695"/>
          </a:p>
          <a:p>
            <a:pPr indent="-336232" lvl="2" marL="13716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Font typeface="Courier New"/>
              <a:buChar char="■"/>
            </a:pPr>
            <a:r>
              <a:rPr lang="pl" sz="1695"/>
              <a:t>it does use </a:t>
            </a: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{{codetools}}</a:t>
            </a:r>
            <a:r>
              <a:rPr lang="pl" sz="1695"/>
              <a:t> under the hood!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-336232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○"/>
            </a:pPr>
            <a:r>
              <a:rPr lang="pl" sz="1695"/>
              <a:t>...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sp>
        <p:nvSpPr>
          <p:cNvPr id="139" name="Google Shape;139;p24"/>
          <p:cNvSpPr txBox="1"/>
          <p:nvPr/>
        </p:nvSpPr>
        <p:spPr>
          <a:xfrm>
            <a:off x="919750" y="2371650"/>
            <a:ext cx="94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No hex :(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jimhester/lintr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Compatibility with RStudio, VSCode, Vim, Atom, Emacs, Sublime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.lint</a:t>
            </a:r>
            <a:r>
              <a:rPr lang="pl"/>
              <a:t> file with settings / exclusions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Inline exceptions:</a:t>
            </a:r>
            <a:br>
              <a:rPr lang="pl"/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foo() # nolint</a:t>
            </a:r>
            <a:br>
              <a:rPr lang="pl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# nolint start</a:t>
            </a:r>
            <a:br>
              <a:rPr lang="pl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bar()</a:t>
            </a:r>
            <a:br>
              <a:rPr lang="pl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pl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baz()</a:t>
            </a:r>
            <a:br>
              <a:rPr lang="pl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# nolint end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</a:pPr>
            <a:r>
              <a:rPr lang="pl" sz="1695"/>
              <a:t>Prepare for many errors on the very first run 😉</a:t>
            </a:r>
            <a:endParaRPr sz="1695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695"/>
              <a:t>really, a lot of errors</a:t>
            </a:r>
            <a:endParaRPr sz="1695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419" y="0"/>
            <a:ext cx="663716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6884700" y="4774200"/>
            <a:ext cx="2259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source: package documentation</a:t>
            </a:r>
            <a:endParaRPr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MangoTheCat/goodpractice</a:t>
            </a:r>
            <a:endParaRPr/>
          </a:p>
        </p:txBody>
      </p:sp>
      <p:sp>
        <p:nvSpPr>
          <p:cNvPr id="157" name="Google Shape;157;p27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Advice on R Package Building.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One main function to </a:t>
            </a:r>
            <a:r>
              <a:rPr lang="pl" sz="1695" strike="sngStrike"/>
              <a:t>rule</a:t>
            </a:r>
            <a:r>
              <a:rPr lang="pl" sz="1695"/>
              <a:t> run it all!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gp("&lt;my-package&gt;")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It combines R CMD CHECK, </a:t>
            </a: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covr</a:t>
            </a:r>
            <a:r>
              <a:rPr lang="pl" sz="1695"/>
              <a:t>, (some) </a:t>
            </a: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lintr</a:t>
            </a:r>
            <a:r>
              <a:rPr lang="pl" sz="1695"/>
              <a:t> checks and a little more (230 checks in total!) into one big, human-readable report.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436625" cy="243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0"/>
            <a:ext cx="8520600" cy="45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── GP badpackage ──────────────────────────────────────────────────────────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It is good practice to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not use "Depends" in DESCRIPTION, as it can cause name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clashes, and poor interaction with other packages. Use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"Imports" instead.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omit "Date" in DESCRIPTION. It is not required and it gets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invalid quite often. A build date will be added to the package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when you perform `R CMD build` on it.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add a "URL" field to DESCRIPTION. It helps users find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information about your package online. If your package does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not have a homepage, add an URL to GitHub, or the CRAN package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package page.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add a "BugReports" field to DESCRIPTION, and point it to a bug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tracker. Many online code hosting services provide bug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trackers for free, https://github.com, https://gitlab.com,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etc.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omit trailing semicolons from code lines. They are not needed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and most R coding standards forbid them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R/semicolons.R:4:30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R/semicolons.R:5:29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R/semicolons.R:9:38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not import packages as a whole, as this can cause name clashes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between the imported packages. Instead, import only the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specific functions you need.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fix this R CMD check ERROR: VignetteBuilder package not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declared: ‘knitr’ See section ‘The DESCRIPTION file’ in the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‘Writing R Extensions’ manual.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✖ avoid 'T' and 'F', as they are just variables which are set to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the logicals 'TRUE' and 'FALSE' by default, but are not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reserved words and hence can be overwritten by the user.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Hence, one should always use 'TRUE' and 'FALSE' for the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logicals.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R/tf.R:NA:NA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R/tf.R:NA:NA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R/tf.R:NA:NA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R/tf.R:NA:NA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R/tf.R:NA:NA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    ... and 4 more lines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52400" marR="152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900">
                <a:solidFill>
                  <a:srgbClr val="ADBAC7"/>
                </a:solidFill>
                <a:latin typeface="Courier New"/>
                <a:ea typeface="Courier New"/>
                <a:cs typeface="Courier New"/>
                <a:sym typeface="Courier New"/>
              </a:rPr>
              <a:t>#&gt; ───────────────────────────────────────────────────────────────────────────</a:t>
            </a:r>
            <a:endParaRPr sz="900">
              <a:solidFill>
                <a:srgbClr val="ADBAC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6884700" y="4774200"/>
            <a:ext cx="225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source: package documentation</a:t>
            </a:r>
            <a:endParaRPr sz="12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OK now we know what but how?</a:t>
            </a:r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2450" y="3307050"/>
            <a:ext cx="2539091" cy="183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add static code analysis?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Each of presented functions returns an object on which you can put a </a:t>
            </a: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testthat</a:t>
            </a:r>
            <a:r>
              <a:rPr lang="pl"/>
              <a:t> expectation and add it to your package tests:</a:t>
            </a:r>
            <a:br>
              <a:rPr lang="pl"/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testthat::expect_length(lintr::lint_package(), 0)</a:t>
            </a:r>
            <a:br>
              <a:rPr lang="pl"/>
            </a:b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testthat::expect_silent(prefixer::check_import_from())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7" name="Google Shape;177;p30"/>
          <p:cNvSpPr txBox="1"/>
          <p:nvPr/>
        </p:nvSpPr>
        <p:spPr>
          <a:xfrm rot="-1199413">
            <a:off x="4550703" y="3486165"/>
            <a:ext cx="3925295" cy="800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2000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BUT: is this the right thing to do?</a:t>
            </a:r>
            <a:endParaRPr b="1" sz="2000">
              <a:solidFill>
                <a:srgbClr val="FFFF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78" name="Google Shape;1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45025"/>
            <a:ext cx="3730626" cy="20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Our practice to introduce a static code analysis</a:t>
            </a:r>
            <a:endParaRPr/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At first we created a small package to group it all into one place and run it for all the other packages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l"/>
              <a:t>Yet another package dependency to maintain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l"/>
              <a:t>Yet another package to include in the release cycle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l"/>
              <a:t>Some of the checks are quite long (especially lintr)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l"/>
              <a:t>Easy to mix </a:t>
            </a:r>
            <a:r>
              <a:rPr i="1" lang="pl"/>
              <a:t>development</a:t>
            </a:r>
            <a:r>
              <a:rPr lang="pl"/>
              <a:t> and </a:t>
            </a:r>
            <a:r>
              <a:rPr i="1" lang="pl"/>
              <a:t>business</a:t>
            </a:r>
            <a:r>
              <a:rPr lang="pl"/>
              <a:t> unit tests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Then we decided to keep business unit tests and start to move static code analysis somewhere else. Where?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About me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Pawel Rucki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Senior Statistical Programmer Analyst @ Roche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Product owner &amp; engineering team lead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 www.linkedin.com/in/pawel-rucki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660"/>
          </a:p>
        </p:txBody>
      </p:sp>
      <p:pic>
        <p:nvPicPr>
          <p:cNvPr descr="Waving Spider-Man GIF"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2525" y="2752900"/>
            <a:ext cx="3241475" cy="23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6006252" y="2856628"/>
            <a:ext cx="2041800" cy="20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GitHub Actions FTW!</a:t>
            </a:r>
            <a:endParaRPr/>
          </a:p>
        </p:txBody>
      </p:sp>
      <p:sp>
        <p:nvSpPr>
          <p:cNvPr id="190" name="Google Shape;19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There are plenty of ready to use actions available in its Marketplace such as URL checks, lint (that uses </a:t>
            </a:r>
            <a:r>
              <a:rPr lang="pl">
                <a:latin typeface="Courier New"/>
                <a:ea typeface="Courier New"/>
                <a:cs typeface="Courier New"/>
                <a:sym typeface="Courier New"/>
              </a:rPr>
              <a:t>lintr</a:t>
            </a:r>
            <a:r>
              <a:rPr lang="pl"/>
              <a:t> under the hood), etc.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It's relatively easy to create your custom action.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pl"/>
              <a:t>Still in progress but the results are very promising!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THANK YOU!</a:t>
            </a: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 rotWithShape="1">
          <a:blip r:embed="rId3">
            <a:alphaModFix/>
          </a:blip>
          <a:srcRect b="8265" l="0" r="0" t="0"/>
          <a:stretch/>
        </p:blipFill>
        <p:spPr>
          <a:xfrm>
            <a:off x="2874410" y="3002250"/>
            <a:ext cx="3395190" cy="21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Static code analysis is examining the source code before it is run.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60"/>
          </a:p>
          <a:p>
            <a:pPr indent="-33401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60"/>
              <a:buChar char="-"/>
            </a:pPr>
            <a:r>
              <a:rPr lang="pl" sz="1660"/>
              <a:t>Active code analysis: check if  </a:t>
            </a:r>
            <a:r>
              <a:rPr lang="pl" sz="1660">
                <a:latin typeface="Courier New"/>
                <a:ea typeface="Courier New"/>
                <a:cs typeface="Courier New"/>
                <a:sym typeface="Courier New"/>
              </a:rPr>
              <a:t>foo()</a:t>
            </a:r>
            <a:r>
              <a:rPr lang="pl" sz="1660"/>
              <a:t> gives correct output</a:t>
            </a:r>
            <a:endParaRPr sz="1660"/>
          </a:p>
          <a:p>
            <a:pPr indent="-33401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0"/>
              <a:buChar char="-"/>
            </a:pPr>
            <a:r>
              <a:rPr lang="pl" sz="1660"/>
              <a:t>Static code analysis: check if </a:t>
            </a:r>
            <a:r>
              <a:rPr lang="pl" sz="1660">
                <a:latin typeface="Courier New"/>
                <a:ea typeface="Courier New"/>
                <a:cs typeface="Courier New"/>
                <a:sym typeface="Courier New"/>
              </a:rPr>
              <a:t>foo</a:t>
            </a:r>
            <a:r>
              <a:rPr lang="pl" sz="1660"/>
              <a:t> is correctly written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✔ Increase code quality!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✔ Speed - detect the bugs earlier and faster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✔ Coverage - not everything can be tested manually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pl" sz="1660"/>
              <a:t>✔ Accuracy - eliminate human factor</a:t>
            </a:r>
            <a:endParaRPr sz="166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pl" sz="1660"/>
              <a:t>✖ Sometimes gives false positives</a:t>
            </a:r>
            <a:endParaRPr sz="1660"/>
          </a:p>
        </p:txBody>
      </p:sp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Static code analysis - what? why? how?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Testing tools you might already know</a:t>
            </a:r>
            <a:endParaRPr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2741425" y="1152475"/>
            <a:ext cx="60909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 sz="1600"/>
              <a:t>{{testthat}} is a testing </a:t>
            </a:r>
            <a:r>
              <a:rPr b="1" lang="pl" sz="1600"/>
              <a:t>framework</a:t>
            </a:r>
            <a:r>
              <a:rPr lang="pl" sz="1600"/>
              <a:t> for writing unit tests. Usually unit tests are testing functions via expectations. That is not necessarily static code analysis.</a:t>
            </a:r>
            <a:endParaRPr sz="160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88" y="1111750"/>
            <a:ext cx="1327338" cy="1537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2741425" y="2371675"/>
            <a:ext cx="60909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l" sz="1600"/>
              <a:t>{{covr}} is a wrapper on {{testthat}} that gives you number. Again, it's not necessarily static code analysis.</a:t>
            </a:r>
            <a:endParaRPr sz="1600"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938" y="2273600"/>
            <a:ext cx="1327338" cy="15374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2741425" y="3286075"/>
            <a:ext cx="60909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/>
              <a:t>Most of R CMD BUILD and R CMD CHECK steps are definitely a static code analysis.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What are the other tools?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ropensci/spelling</a:t>
            </a:r>
            <a:endParaRPr/>
          </a:p>
        </p:txBody>
      </p:sp>
      <p:sp>
        <p:nvSpPr>
          <p:cNvPr id="95" name="Google Shape;95;p18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Spell checking common document formats including latex, markdown, manual pages, and description files.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Spell check single files or the whole package (documentation, description, readme, and vignettes)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spell_check_files(&lt;path&gt;)</a:t>
            </a:r>
            <a:br>
              <a:rPr lang="pl" sz="169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spell_check_package()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50" y="1278475"/>
            <a:ext cx="1899000" cy="22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ropensci/spelling</a:t>
            </a:r>
            <a:endParaRPr/>
          </a:p>
        </p:txBody>
      </p:sp>
      <p:sp>
        <p:nvSpPr>
          <p:cNvPr id="102" name="Google Shape;102;p19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Add unit tests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spell_check_setup()</a:t>
            </a:r>
            <a:br>
              <a:rPr lang="pl" sz="1695"/>
            </a:br>
            <a:r>
              <a:rPr lang="pl" sz="1695"/>
              <a:t>But: this unit test just prints the outcome - would never fail.</a:t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WORDLIST</a:t>
            </a:r>
            <a:br>
              <a:rPr lang="pl" sz="1695"/>
            </a:br>
            <a:r>
              <a:rPr lang="pl" sz="1695"/>
              <a:t>A file with all exceptions.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Pro-tips:</a:t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-"/>
            </a:pPr>
            <a:r>
              <a:rPr lang="pl" sz="1695"/>
              <a:t>Make sure you fail on error.</a:t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-"/>
            </a:pPr>
            <a:r>
              <a:rPr lang="pl" sz="1695"/>
              <a:t>Use WORDLIST only when necessarily. E.g. wrap-up technical terms in appropriate markdown tag </a:t>
            </a: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\code{}</a:t>
            </a:r>
            <a:r>
              <a:rPr lang="pl" sz="1695"/>
              <a:t>, use quotation marks.</a:t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95"/>
              <a:buChar char="-"/>
            </a:pPr>
            <a:r>
              <a:rPr lang="pl" sz="1695"/>
              <a:t>Prepare for many errors on the very first run 😉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50" y="1278475"/>
            <a:ext cx="1899000" cy="22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dreamRs/prefixer</a:t>
            </a:r>
            <a:endParaRPr/>
          </a:p>
        </p:txBody>
      </p:sp>
      <p:sp>
        <p:nvSpPr>
          <p:cNvPr id="109" name="Google Shape;109;p20"/>
          <p:cNvSpPr txBox="1"/>
          <p:nvPr>
            <p:ph idx="2" type="body"/>
          </p:nvPr>
        </p:nvSpPr>
        <p:spPr>
          <a:xfrm>
            <a:off x="2741425" y="1152475"/>
            <a:ext cx="609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pl" sz="1695"/>
              <a:t>Prefix function with their namespace &amp; other development tools</a:t>
            </a:r>
            <a:endParaRPr sz="16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Checks if the imported functions (in the NAMESPACE file) are actually used in the code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check_import_from()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95"/>
          </a:p>
          <a:p>
            <a:pPr indent="-33623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695"/>
              <a:buChar char="●"/>
            </a:pPr>
            <a:r>
              <a:rPr lang="pl" sz="1695"/>
              <a:t>Checks if each function documentation have an example and a return value</a:t>
            </a:r>
            <a:br>
              <a:rPr lang="pl" sz="1695"/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check_Rd_examples()</a:t>
            </a:r>
            <a:br>
              <a:rPr lang="pl" sz="169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l" sz="1695">
                <a:latin typeface="Courier New"/>
                <a:ea typeface="Courier New"/>
                <a:cs typeface="Courier New"/>
                <a:sym typeface="Courier New"/>
              </a:rPr>
              <a:t>check_Rd_value()</a:t>
            </a:r>
            <a:endParaRPr sz="1695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695"/>
          </a:p>
        </p:txBody>
      </p:sp>
      <p:grpSp>
        <p:nvGrpSpPr>
          <p:cNvPr id="110" name="Google Shape;110;p20"/>
          <p:cNvGrpSpPr/>
          <p:nvPr/>
        </p:nvGrpSpPr>
        <p:grpSpPr>
          <a:xfrm>
            <a:off x="76250" y="1272550"/>
            <a:ext cx="2436625" cy="2386426"/>
            <a:chOff x="76250" y="1272550"/>
            <a:chExt cx="2436625" cy="2386426"/>
          </a:xfrm>
        </p:grpSpPr>
        <p:sp>
          <p:nvSpPr>
            <p:cNvPr id="111" name="Google Shape;111;p20"/>
            <p:cNvSpPr/>
            <p:nvPr/>
          </p:nvSpPr>
          <p:spPr>
            <a:xfrm>
              <a:off x="568000" y="1905825"/>
              <a:ext cx="1665000" cy="11199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2" name="Google Shape;112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50" y="1272550"/>
              <a:ext cx="2436625" cy="23864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dreamRs/prefixer - shiny widget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00" y="1155275"/>
            <a:ext cx="8618602" cy="39882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6884700" y="4774200"/>
            <a:ext cx="2259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source: package documentation</a:t>
            </a:r>
            <a:endParaRPr sz="1200"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